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70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3" r:id="rId12"/>
    <p:sldId id="275" r:id="rId13"/>
    <p:sldId id="276" r:id="rId14"/>
    <p:sldId id="271" r:id="rId15"/>
    <p:sldId id="274" r:id="rId16"/>
    <p:sldId id="277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3" d="100"/>
          <a:sy n="83" d="100"/>
        </p:scale>
        <p:origin x="53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5A3389-D419-4879-A19E-8E668184510E}" type="datetimeFigureOut">
              <a:rPr lang="ru-RU" smtClean="0"/>
              <a:t>18.06.2017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AE11B4-3FD8-483D-A5F4-047556A937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1452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5760" cy="4320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ru-RU" sz="2400">
                <a:latin typeface="Times New Roman" pitchFamily="18" charset="0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ru-RU" sz="2400">
                <a:latin typeface="Times New Roman" pitchFamily="18" charset="0"/>
              </a:endParaRPr>
            </a:p>
          </p:txBody>
        </p:sp>
        <p:grpSp>
          <p:nvGrpSpPr>
            <p:cNvPr id="7" name="Group 5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8" name="Rectangle 6"/>
              <p:cNvSpPr>
                <a:spLocks noChangeArrowheads="1"/>
              </p:cNvSpPr>
              <p:nvPr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ru-RU" sz="2400">
                  <a:latin typeface="Times New Roman" pitchFamily="18" charset="0"/>
                </a:endParaRPr>
              </a:p>
            </p:txBody>
          </p:sp>
          <p:sp>
            <p:nvSpPr>
              <p:cNvPr id="9" name="Rectangle 7"/>
              <p:cNvSpPr>
                <a:spLocks noChangeArrowheads="1"/>
              </p:cNvSpPr>
              <p:nvPr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ru-RU" sz="2400">
                  <a:latin typeface="Times New Roman" pitchFamily="18" charset="0"/>
                </a:endParaRPr>
              </a:p>
            </p:txBody>
          </p:sp>
          <p:sp>
            <p:nvSpPr>
              <p:cNvPr id="10" name="Rectangle 8"/>
              <p:cNvSpPr>
                <a:spLocks noChangeArrowheads="1"/>
              </p:cNvSpPr>
              <p:nvPr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ru-RU" sz="2400">
                  <a:latin typeface="Times New Roman" pitchFamily="18" charset="0"/>
                </a:endParaRPr>
              </a:p>
            </p:txBody>
          </p:sp>
          <p:sp>
            <p:nvSpPr>
              <p:cNvPr id="11" name="Rectangle 9"/>
              <p:cNvSpPr>
                <a:spLocks noChangeArrowheads="1"/>
              </p:cNvSpPr>
              <p:nvPr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ru-RU" sz="2400">
                  <a:latin typeface="Times New Roman" pitchFamily="18" charset="0"/>
                </a:endParaRPr>
              </a:p>
            </p:txBody>
          </p:sp>
          <p:sp>
            <p:nvSpPr>
              <p:cNvPr id="12" name="Rectangle 10"/>
              <p:cNvSpPr>
                <a:spLocks noChangeArrowheads="1"/>
              </p:cNvSpPr>
              <p:nvPr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ru-RU" sz="2400">
                  <a:latin typeface="Times New Roman" pitchFamily="18" charset="0"/>
                </a:endParaRPr>
              </a:p>
            </p:txBody>
          </p:sp>
          <p:sp>
            <p:nvSpPr>
              <p:cNvPr id="13" name="Rectangle 11"/>
              <p:cNvSpPr>
                <a:spLocks noChangeArrowheads="1"/>
              </p:cNvSpPr>
              <p:nvPr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ru-RU" sz="2400">
                  <a:latin typeface="Times New Roman" pitchFamily="18" charset="0"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ru-RU" sz="2400">
                  <a:latin typeface="Times New Roman" pitchFamily="18" charset="0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ru-RU" sz="2400">
                  <a:latin typeface="Times New Roman" pitchFamily="18" charset="0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ru-RU" sz="2400">
                  <a:latin typeface="Times New Roman" pitchFamily="18" charset="0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ru-RU" sz="2400">
                  <a:latin typeface="Times New Roman" pitchFamily="18" charset="0"/>
                </a:endParaRPr>
              </a:p>
            </p:txBody>
          </p:sp>
        </p:grpSp>
      </p:grpSp>
      <p:sp>
        <p:nvSpPr>
          <p:cNvPr id="116755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3962400" y="1828800"/>
            <a:ext cx="80264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116756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3962400" y="4267200"/>
            <a:ext cx="80264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18" name="Rectangle 16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fld id="{E5F2ADCD-F7B2-4AB4-8E1E-FBF3731DBF47}" type="datetime1">
              <a:rPr lang="ru-RU" smtClean="0"/>
              <a:t>18.06.2017</a:t>
            </a:fld>
            <a:endParaRPr lang="ru-RU"/>
          </a:p>
        </p:txBody>
      </p:sp>
      <p:sp>
        <p:nvSpPr>
          <p:cNvPr id="19" name="Rectangle 1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20" name="Rectangle 1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2992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A0F1133-CF31-4720-9EDD-C22F802DCAD4}" type="datetime1">
              <a:rPr lang="ru-RU" smtClean="0"/>
              <a:t>18.06.2017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2836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457200"/>
            <a:ext cx="2743200" cy="54102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457200"/>
            <a:ext cx="8026400" cy="54102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69A446-A4A7-4EB8-BEC8-BCB7A482C2C2}" type="datetime1">
              <a:rPr lang="ru-RU" smtClean="0"/>
              <a:t>18.06.2017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1402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856223-DC63-4605-8A90-C804C6270AD9}" type="datetime1">
              <a:rPr lang="ru-RU" smtClean="0"/>
              <a:t>18.06.2017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3908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3FFD29-5F8B-44D1-A4CC-D8749EF56461}" type="datetime1">
              <a:rPr lang="ru-RU" smtClean="0"/>
              <a:t>18.06.2017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6131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79450CE-2F54-41A7-86C9-BEF2A86ED1CD}" type="datetime1">
              <a:rPr lang="ru-RU" smtClean="0"/>
              <a:t>18.06.2017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7462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AEE6C1-B87C-4D90-8FF1-E900506D98C1}" type="datetime1">
              <a:rPr lang="ru-RU" smtClean="0"/>
              <a:t>18.06.2017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4158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D663EB-69F3-4B32-B195-064959C03697}" type="datetime1">
              <a:rPr lang="ru-RU" smtClean="0"/>
              <a:t>18.06.2017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9611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7D83EA4-85DE-4768-85FD-CA102A3179B9}" type="datetime1">
              <a:rPr lang="ru-RU" smtClean="0"/>
              <a:t>18.06.2017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147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A017DC-4DBB-46D1-9F9A-B376DBF9ECB9}" type="datetime1">
              <a:rPr lang="ru-RU" smtClean="0"/>
              <a:t>18.06.2017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6036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A0F5C1-BA1A-44BB-B2FD-F7F09D306321}" type="datetime1">
              <a:rPr lang="ru-RU" smtClean="0"/>
              <a:t>18.06.2017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1252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endParaRPr lang="ru-RU"/>
          </a:p>
        </p:txBody>
      </p:sp>
      <p:sp>
        <p:nvSpPr>
          <p:cNvPr id="115715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844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 Black" pitchFamily="34" charset="0"/>
              </a:defRPr>
            </a:lvl1pPr>
          </a:lstStyle>
          <a:p>
            <a:fld id="{5EB1B9AC-DA00-43DE-BC19-44A89BB9D86E}" type="slidenum">
              <a:rPr lang="ru-RU" smtClean="0"/>
              <a:t>‹#›</a:t>
            </a:fld>
            <a:endParaRPr lang="ru-RU"/>
          </a:p>
        </p:txBody>
      </p:sp>
      <p:grpSp>
        <p:nvGrpSpPr>
          <p:cNvPr id="1028" name="Group 4"/>
          <p:cNvGrpSpPr>
            <a:grpSpLocks/>
          </p:cNvGrpSpPr>
          <p:nvPr/>
        </p:nvGrpSpPr>
        <p:grpSpPr bwMode="auto">
          <a:xfrm>
            <a:off x="0" y="0"/>
            <a:ext cx="12192000" cy="546100"/>
            <a:chOff x="0" y="0"/>
            <a:chExt cx="5760" cy="344"/>
          </a:xfrm>
        </p:grpSpPr>
        <p:sp>
          <p:nvSpPr>
            <p:cNvPr id="115717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ru-RU" sz="2400">
                <a:latin typeface="Times New Roman" pitchFamily="18" charset="0"/>
              </a:endParaRPr>
            </a:p>
          </p:txBody>
        </p:sp>
        <p:sp>
          <p:nvSpPr>
            <p:cNvPr id="115718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ru-RU" sz="2400">
                <a:latin typeface="Times New Roman" pitchFamily="18" charset="0"/>
              </a:endParaRPr>
            </a:p>
          </p:txBody>
        </p:sp>
        <p:sp>
          <p:nvSpPr>
            <p:cNvPr id="115719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ru-RU" sz="1800">
                <a:solidFill>
                  <a:schemeClr val="hlink"/>
                </a:solidFill>
              </a:endParaRPr>
            </a:p>
          </p:txBody>
        </p:sp>
        <p:sp>
          <p:nvSpPr>
            <p:cNvPr id="115720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ru-RU" sz="1800">
                <a:solidFill>
                  <a:schemeClr val="hlink"/>
                </a:solidFill>
              </a:endParaRPr>
            </a:p>
          </p:txBody>
        </p:sp>
        <p:sp>
          <p:nvSpPr>
            <p:cNvPr id="115721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ru-RU" sz="1800">
                <a:solidFill>
                  <a:schemeClr val="accent2"/>
                </a:solidFill>
              </a:endParaRPr>
            </a:p>
          </p:txBody>
        </p:sp>
        <p:sp>
          <p:nvSpPr>
            <p:cNvPr id="115722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ru-RU" sz="1800">
                <a:solidFill>
                  <a:schemeClr val="hlink"/>
                </a:solidFill>
              </a:endParaRPr>
            </a:p>
          </p:txBody>
        </p:sp>
        <p:sp>
          <p:nvSpPr>
            <p:cNvPr id="115723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ru-RU" sz="2400">
                <a:latin typeface="Times New Roman" pitchFamily="18" charset="0"/>
              </a:endParaRPr>
            </a:p>
          </p:txBody>
        </p:sp>
        <p:sp>
          <p:nvSpPr>
            <p:cNvPr id="115724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ru-RU" sz="1800">
                <a:solidFill>
                  <a:schemeClr val="accent2"/>
                </a:solidFill>
              </a:endParaRPr>
            </a:p>
          </p:txBody>
        </p:sp>
        <p:sp>
          <p:nvSpPr>
            <p:cNvPr id="115725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ru-RU" sz="1800">
                <a:solidFill>
                  <a:schemeClr val="accent2"/>
                </a:solidFill>
              </a:endParaRPr>
            </a:p>
          </p:txBody>
        </p:sp>
      </p:grp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457200"/>
            <a:ext cx="109728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981200"/>
            <a:ext cx="109728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</a:p>
        </p:txBody>
      </p:sp>
      <p:sp>
        <p:nvSpPr>
          <p:cNvPr id="115728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fld id="{62DDBFB3-EE9F-471F-8D83-C7E9F9D3013F}" type="datetime1">
              <a:rPr lang="ru-RU" smtClean="0"/>
              <a:t>18.06.2017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1544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2264228" y="543066"/>
            <a:ext cx="7990114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ru-RU" b="1" dirty="0">
                <a:latin typeface="Times New Roman" pitchFamily="18" charset="0"/>
              </a:rPr>
              <a:t>«МОСКОВСКИЙ АВИАЦИОННЫЙ ИНСТИТУТ</a:t>
            </a:r>
            <a:r>
              <a:rPr lang="ru-RU" dirty="0">
                <a:latin typeface="Times New Roman" pitchFamily="18" charset="0"/>
              </a:rPr>
              <a:t/>
            </a:r>
            <a:br>
              <a:rPr lang="ru-RU" dirty="0">
                <a:latin typeface="Times New Roman" pitchFamily="18" charset="0"/>
              </a:rPr>
            </a:br>
            <a:r>
              <a:rPr lang="ru-RU" b="1" dirty="0">
                <a:latin typeface="Times New Roman" pitchFamily="18" charset="0"/>
              </a:rPr>
              <a:t>(национальный исследовательский университет) »</a:t>
            </a:r>
            <a:br>
              <a:rPr lang="ru-RU" b="1" dirty="0">
                <a:latin typeface="Times New Roman" pitchFamily="18" charset="0"/>
              </a:rPr>
            </a:br>
            <a:r>
              <a:rPr lang="ru-RU" b="1" dirty="0">
                <a:latin typeface="Times New Roman" pitchFamily="18" charset="0"/>
              </a:rPr>
              <a:t> (МАИ)</a:t>
            </a:r>
            <a:r>
              <a:rPr lang="ru-RU" dirty="0">
                <a:latin typeface="Times New Roman" pitchFamily="18" charset="0"/>
              </a:rPr>
              <a:t/>
            </a:r>
            <a:br>
              <a:rPr lang="ru-RU" dirty="0">
                <a:latin typeface="Times New Roman" pitchFamily="18" charset="0"/>
              </a:rPr>
            </a:br>
            <a:r>
              <a:rPr lang="ru-RU" dirty="0">
                <a:latin typeface="Times New Roman" pitchFamily="18" charset="0"/>
              </a:rPr>
              <a:t>Факультет: Прикладная математика и физика </a:t>
            </a:r>
            <a:br>
              <a:rPr lang="ru-RU" dirty="0">
                <a:latin typeface="Times New Roman" pitchFamily="18" charset="0"/>
              </a:rPr>
            </a:br>
            <a:r>
              <a:rPr lang="ru-RU" dirty="0">
                <a:latin typeface="Times New Roman" pitchFamily="18" charset="0"/>
              </a:rPr>
              <a:t> Учебный центр «ИНТЕГРАЦИЯ» </a:t>
            </a:r>
          </a:p>
          <a:p>
            <a:pPr algn="ctr">
              <a:spcBef>
                <a:spcPct val="50000"/>
              </a:spcBef>
            </a:pPr>
            <a:r>
              <a:rPr lang="ru-RU" dirty="0">
                <a:latin typeface="Times New Roman" pitchFamily="18" charset="0"/>
              </a:rPr>
              <a:t>Кафедра 808Б</a:t>
            </a:r>
            <a:br>
              <a:rPr lang="ru-RU" dirty="0">
                <a:latin typeface="Times New Roman" pitchFamily="18" charset="0"/>
              </a:rPr>
            </a:br>
            <a:endParaRPr lang="ru-RU" dirty="0">
              <a:latin typeface="Times New Roman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ru-RU" b="1" dirty="0"/>
              <a:t>Выпускная квалификационная </a:t>
            </a:r>
            <a:r>
              <a:rPr lang="ru-RU" b="1" dirty="0" smtClean="0"/>
              <a:t>работа </a:t>
            </a:r>
            <a:r>
              <a:rPr lang="ru-RU" b="1" dirty="0"/>
              <a:t>магистра</a:t>
            </a:r>
          </a:p>
          <a:p>
            <a:pPr algn="ctr">
              <a:spcBef>
                <a:spcPct val="50000"/>
              </a:spcBef>
            </a:pPr>
            <a:r>
              <a:rPr lang="ru-RU" b="1" dirty="0"/>
              <a:t> (магистерская диссертация)</a:t>
            </a:r>
          </a:p>
          <a:p>
            <a:pPr algn="ctr">
              <a:spcBef>
                <a:spcPct val="50000"/>
              </a:spcBef>
            </a:pPr>
            <a:r>
              <a:rPr lang="ru-RU" sz="2400" b="1" dirty="0" smtClean="0">
                <a:solidFill>
                  <a:schemeClr val="tx2"/>
                </a:solidFill>
                <a:latin typeface="Times New Roman" pitchFamily="18" charset="0"/>
              </a:rPr>
              <a:t>Система поддержки принятия решений позиционирования оптических приборов для определения визуальной доступности объектов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ctr">
              <a:spcBef>
                <a:spcPct val="50000"/>
              </a:spcBef>
            </a:pPr>
            <a:endParaRPr lang="ru-RU" dirty="0">
              <a:latin typeface="Times New Roman" pitchFamily="18" charset="0"/>
            </a:endParaRPr>
          </a:p>
          <a:p>
            <a:pPr>
              <a:spcBef>
                <a:spcPct val="50000"/>
              </a:spcBef>
            </a:pPr>
            <a:r>
              <a:rPr lang="ru-RU" dirty="0">
                <a:latin typeface="Times New Roman" pitchFamily="18" charset="0"/>
              </a:rPr>
              <a:t>Автор: </a:t>
            </a:r>
            <a:r>
              <a:rPr lang="ru-RU" dirty="0" smtClean="0">
                <a:latin typeface="Times New Roman" pitchFamily="18" charset="0"/>
              </a:rPr>
              <a:t>Борисов Владимир Павлович, студент </a:t>
            </a:r>
            <a:r>
              <a:rPr lang="ru-RU" dirty="0">
                <a:latin typeface="Times New Roman" pitchFamily="18" charset="0"/>
              </a:rPr>
              <a:t>группы </a:t>
            </a:r>
            <a:r>
              <a:rPr lang="ru-RU" dirty="0" smtClean="0">
                <a:latin typeface="Times New Roman" pitchFamily="18" charset="0"/>
              </a:rPr>
              <a:t>8О-211Мцк-15</a:t>
            </a:r>
            <a:endParaRPr lang="ru-RU" dirty="0">
              <a:solidFill>
                <a:srgbClr val="FF0000"/>
              </a:solidFill>
              <a:latin typeface="Times New Roman" pitchFamily="18" charset="0"/>
            </a:endParaRPr>
          </a:p>
          <a:p>
            <a:pPr>
              <a:spcBef>
                <a:spcPct val="50000"/>
              </a:spcBef>
            </a:pPr>
            <a:r>
              <a:rPr lang="ru-RU" dirty="0">
                <a:latin typeface="Times New Roman" pitchFamily="18" charset="0"/>
              </a:rPr>
              <a:t>Руководитель: к.т.н. </a:t>
            </a:r>
            <a:r>
              <a:rPr lang="ru-RU" dirty="0" smtClean="0">
                <a:latin typeface="Times New Roman" pitchFamily="18" charset="0"/>
              </a:rPr>
              <a:t>Илющенко Валерий Васильевич</a:t>
            </a:r>
            <a:endParaRPr lang="ru-RU" dirty="0">
              <a:latin typeface="Times New Roman" pitchFamily="18" charset="0"/>
            </a:endParaRPr>
          </a:p>
          <a:p>
            <a:pPr algn="ctr">
              <a:spcBef>
                <a:spcPct val="50000"/>
              </a:spcBef>
            </a:pPr>
            <a:endParaRPr lang="en-US" dirty="0">
              <a:latin typeface="Times New Roman" pitchFamily="18" charset="0"/>
            </a:endParaRPr>
          </a:p>
          <a:p>
            <a:pPr algn="ctr">
              <a:spcBef>
                <a:spcPct val="50000"/>
              </a:spcBef>
            </a:pPr>
            <a:r>
              <a:rPr lang="ru-RU" dirty="0">
                <a:latin typeface="Times New Roman" pitchFamily="18" charset="0"/>
              </a:rPr>
              <a:t>Серпухов 2017</a:t>
            </a:r>
          </a:p>
        </p:txBody>
      </p:sp>
      <p:pic>
        <p:nvPicPr>
          <p:cNvPr id="6" name="Picture 4" descr="mai_logo_leftba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388" y="476250"/>
            <a:ext cx="1657350" cy="139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27067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Визуализация пространства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925044" y="14559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pPr/>
              <a:t>10</a:t>
            </a:fld>
            <a:endParaRPr lang="ru-RU" dirty="0"/>
          </a:p>
        </p:txBody>
      </p:sp>
      <p:pic>
        <p:nvPicPr>
          <p:cNvPr id="5" name="Объект 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1567132"/>
            <a:ext cx="6063313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3064343" y="2030183"/>
            <a:ext cx="6063313" cy="3886100"/>
          </a:xfrm>
          <a:prstGeom prst="rect">
            <a:avLst/>
          </a:prstGeom>
        </p:spPr>
      </p:pic>
      <p:pic>
        <p:nvPicPr>
          <p:cNvPr id="8" name="Рисунок 7"/>
          <p:cNvPicPr/>
          <p:nvPr/>
        </p:nvPicPr>
        <p:blipFill>
          <a:blip r:embed="rId4"/>
          <a:stretch>
            <a:fillRect/>
          </a:stretch>
        </p:blipFill>
        <p:spPr>
          <a:xfrm>
            <a:off x="5705356" y="2482969"/>
            <a:ext cx="6064488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376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Трёхмерное моделирование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911566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11</a:t>
            </a:fld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9828" y="1536751"/>
            <a:ext cx="11580503" cy="2718230"/>
          </a:xfrm>
        </p:spPr>
        <p:txBody>
          <a:bodyPr/>
          <a:lstStyle/>
          <a:p>
            <a:pPr marL="0" indent="0">
              <a:buNone/>
            </a:pPr>
            <a:r>
              <a:rPr lang="ru-RU" sz="2800" dirty="0" smtClean="0"/>
              <a:t>	</a:t>
            </a:r>
            <a:r>
              <a:rPr lang="ru-RU" sz="1800" dirty="0" smtClean="0"/>
              <a:t>В </a:t>
            </a:r>
            <a:r>
              <a:rPr lang="ru-RU" sz="1800" dirty="0" smtClean="0"/>
              <a:t>основе принципов построения трёхмерной модели лежит полигональное моделирование.</a:t>
            </a:r>
          </a:p>
          <a:p>
            <a:pPr marL="0" indent="0">
              <a:buNone/>
            </a:pPr>
            <a:r>
              <a:rPr lang="ru-RU" sz="1800" dirty="0" smtClean="0"/>
              <a:t>	Тесселяция </a:t>
            </a:r>
            <a:r>
              <a:rPr lang="ru-RU" sz="1800" dirty="0"/>
              <a:t>– способ разбиения полигонов на более мелкие, что позволяет увеличить детализацию объекта. Эффект, получаемый в результате тесселяции называют сглаживанием</a:t>
            </a:r>
            <a:r>
              <a:rPr lang="ru-RU" sz="1800" dirty="0" smtClean="0"/>
              <a:t>.</a:t>
            </a:r>
          </a:p>
          <a:p>
            <a:pPr marL="0" indent="0">
              <a:buNone/>
            </a:pPr>
            <a:r>
              <a:rPr lang="ru-RU" sz="1800" dirty="0"/>
              <a:t>	</a:t>
            </a:r>
            <a:r>
              <a:rPr lang="ru-RU" sz="1800" dirty="0" smtClean="0"/>
              <a:t>Применение тесселяции позволяет отображать трёхмерные объекты с более высокой степенью детализации, что делает их визуально более близкими к оригиналу.</a:t>
            </a:r>
            <a:endParaRPr lang="ru-RU" sz="1800" dirty="0"/>
          </a:p>
        </p:txBody>
      </p:sp>
      <p:pic>
        <p:nvPicPr>
          <p:cNvPr id="7" name="Рисунок 6" descr="https://habrastorage.org/getpro/habr/post_images/0f0/603/c3f/0f0603c3f30e27d7c802228f539067f4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709" y="4013440"/>
            <a:ext cx="6140856" cy="23442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1390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 отчёта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825977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12</a:t>
            </a:fld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434108" y="2198255"/>
            <a:ext cx="54514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	Результатом работы программы является таблица высот, формирующая модель видимой зоны вокруг объекта.</a:t>
            </a:r>
          </a:p>
          <a:p>
            <a:endParaRPr lang="ru-RU" dirty="0" smtClean="0"/>
          </a:p>
          <a:p>
            <a:r>
              <a:rPr lang="ru-RU" dirty="0"/>
              <a:t>	</a:t>
            </a:r>
            <a:r>
              <a:rPr lang="ru-RU" dirty="0" smtClean="0"/>
              <a:t>Так же в отчёте отмечаются сектора видимости объекта на разных расстояниях.</a:t>
            </a:r>
          </a:p>
          <a:p>
            <a:endParaRPr lang="ru-RU" dirty="0"/>
          </a:p>
          <a:p>
            <a:r>
              <a:rPr lang="ru-RU" dirty="0"/>
              <a:t>	</a:t>
            </a:r>
            <a:r>
              <a:rPr lang="ru-RU" dirty="0" smtClean="0"/>
              <a:t>На основе введённых данных и результатов расчёта, программа создаст скорректированную трёхмерную модель пространства, учитывающую лишь зоны, с которых возможно обнаружение объекта.</a:t>
            </a:r>
            <a:endParaRPr lang="ru-RU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43000"/>
            <a:ext cx="5276002" cy="484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12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Перспективы разработки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737600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13</a:t>
            </a:fld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6213" indent="-142875">
              <a:buFont typeface="Arial" panose="020B0604020202020204" pitchFamily="34" charset="0"/>
              <a:buChar char="-"/>
            </a:pPr>
            <a:r>
              <a:rPr lang="ru-RU" dirty="0" smtClean="0"/>
              <a:t>параллельные вычисления;</a:t>
            </a:r>
          </a:p>
          <a:p>
            <a:pPr marL="176213" indent="-142875">
              <a:buFont typeface="Arial" panose="020B0604020202020204" pitchFamily="34" charset="0"/>
              <a:buChar char="-"/>
            </a:pPr>
            <a:r>
              <a:rPr lang="ru-RU" dirty="0" smtClean="0"/>
              <a:t>определение вероятности обнаружения объекта из конкретного сектора;</a:t>
            </a:r>
          </a:p>
          <a:p>
            <a:pPr marL="176213" indent="-142875">
              <a:buFont typeface="Arial" panose="020B0604020202020204" pitchFamily="34" charset="0"/>
              <a:buChar char="-"/>
            </a:pPr>
            <a:r>
              <a:rPr lang="ru-RU" dirty="0" smtClean="0"/>
              <a:t>использование средств скрытия объекта;</a:t>
            </a:r>
          </a:p>
          <a:p>
            <a:pPr marL="176213" indent="-142875">
              <a:buFont typeface="Arial" panose="020B0604020202020204" pitchFamily="34" charset="0"/>
              <a:buChar char="-"/>
            </a:pPr>
            <a:r>
              <a:rPr lang="ru-RU" dirty="0" smtClean="0"/>
              <a:t>автоматическое распознавание строений на снимке карты;</a:t>
            </a:r>
          </a:p>
          <a:p>
            <a:pPr marL="176213" indent="-142875">
              <a:buFont typeface="Arial" panose="020B0604020202020204" pitchFamily="34" charset="0"/>
              <a:buChar char="-"/>
            </a:pPr>
            <a:r>
              <a:rPr lang="ru-RU" dirty="0" smtClean="0"/>
              <a:t>визуализация вывода;</a:t>
            </a:r>
          </a:p>
          <a:p>
            <a:pPr marL="176213" indent="-142875">
              <a:buFont typeface="Arial" panose="020B0604020202020204" pitchFamily="34" charset="0"/>
              <a:buChar char="-"/>
            </a:pPr>
            <a:r>
              <a:rPr lang="ru-RU" dirty="0" smtClean="0"/>
              <a:t>режим вида от первого лица.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4977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Апробация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78" y="1828800"/>
            <a:ext cx="2750801" cy="3886200"/>
          </a:xfrm>
        </p:spPr>
      </p:pic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737600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14</a:t>
            </a:fld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2640" y="1783897"/>
            <a:ext cx="2793783" cy="3976007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7600" y="1767568"/>
            <a:ext cx="2740663" cy="399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04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737600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15</a:t>
            </a:fld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5709" y="1713345"/>
            <a:ext cx="10972800" cy="3886200"/>
          </a:xfrm>
        </p:spPr>
        <p:txBody>
          <a:bodyPr/>
          <a:lstStyle/>
          <a:p>
            <a:pPr marL="0" lvl="0" indent="0">
              <a:buNone/>
            </a:pPr>
            <a:r>
              <a:rPr lang="ru-RU" sz="2800" dirty="0" smtClean="0"/>
              <a:t>Результаты выполнения выпускной квалификационной работы:</a:t>
            </a:r>
          </a:p>
          <a:p>
            <a:pPr marL="142875" lvl="0" indent="-142875">
              <a:buFontTx/>
              <a:buChar char="-"/>
            </a:pPr>
            <a:r>
              <a:rPr lang="ru-RU" sz="2800" dirty="0" smtClean="0"/>
              <a:t>Был создан алгоритм </a:t>
            </a:r>
            <a:r>
              <a:rPr lang="ru-RU" sz="2800" dirty="0"/>
              <a:t>расчёта зон видимости защищаемого объекта;</a:t>
            </a:r>
          </a:p>
          <a:p>
            <a:pPr marL="142875" lvl="0" indent="-142875">
              <a:buFontTx/>
              <a:buChar char="-"/>
            </a:pPr>
            <a:r>
              <a:rPr lang="ru-RU" sz="2800" dirty="0" smtClean="0"/>
              <a:t>Проведена оптимизация </a:t>
            </a:r>
            <a:r>
              <a:rPr lang="ru-RU" sz="2800" dirty="0"/>
              <a:t>алгоритма расчёта зон видимости, для использования в виде программы</a:t>
            </a:r>
            <a:r>
              <a:rPr lang="ru-RU" sz="2800" dirty="0" smtClean="0"/>
              <a:t>;</a:t>
            </a:r>
            <a:endParaRPr lang="ru-RU" sz="2800" dirty="0"/>
          </a:p>
          <a:p>
            <a:pPr marL="142875" lvl="0" indent="-142875">
              <a:buFontTx/>
              <a:buChar char="-"/>
            </a:pPr>
            <a:r>
              <a:rPr lang="ru-RU" sz="2800" dirty="0"/>
              <a:t>Были определены средства разработки программы</a:t>
            </a:r>
            <a:r>
              <a:rPr lang="ru-RU" sz="2800" dirty="0" smtClean="0"/>
              <a:t>;</a:t>
            </a:r>
            <a:endParaRPr lang="ru-RU" sz="2800" dirty="0"/>
          </a:p>
          <a:p>
            <a:pPr marL="142875" lvl="0" indent="-142875">
              <a:buFontTx/>
              <a:buChar char="-"/>
            </a:pPr>
            <a:r>
              <a:rPr lang="ru-RU" sz="2800" dirty="0" smtClean="0"/>
              <a:t>Была определена структура </a:t>
            </a:r>
            <a:r>
              <a:rPr lang="ru-RU" sz="2800" dirty="0"/>
              <a:t>и </a:t>
            </a:r>
            <a:r>
              <a:rPr lang="ru-RU" sz="2800" dirty="0" smtClean="0"/>
              <a:t>требуемые компоненты </a:t>
            </a:r>
            <a:r>
              <a:rPr lang="ru-RU" sz="2800" dirty="0"/>
              <a:t>программы расчёта зон видимости</a:t>
            </a:r>
            <a:r>
              <a:rPr lang="ru-RU" sz="2800" dirty="0" smtClean="0"/>
              <a:t>; </a:t>
            </a:r>
          </a:p>
          <a:p>
            <a:pPr marL="142875" lvl="0" indent="-142875">
              <a:buFontTx/>
              <a:buChar char="-"/>
            </a:pPr>
            <a:r>
              <a:rPr lang="ru-RU" sz="2800" dirty="0" smtClean="0"/>
              <a:t>Алгоритм был реализован и протестирован в виде программы.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625445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600" y="2660072"/>
            <a:ext cx="10972800" cy="3207327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737600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3917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741872"/>
          </a:xfrm>
        </p:spPr>
        <p:txBody>
          <a:bodyPr/>
          <a:lstStyle/>
          <a:p>
            <a:r>
              <a:rPr lang="ru-RU" dirty="0" smtClean="0"/>
              <a:t>Цель, задачи и актуальность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600" y="1268083"/>
            <a:ext cx="10972800" cy="5132717"/>
          </a:xfrm>
        </p:spPr>
        <p:txBody>
          <a:bodyPr/>
          <a:lstStyle/>
          <a:p>
            <a:pPr marL="0" indent="0" algn="just">
              <a:buNone/>
            </a:pPr>
            <a:r>
              <a:rPr lang="ru-RU" sz="1600" b="1" dirty="0" smtClean="0"/>
              <a:t>Цель работы: </a:t>
            </a:r>
            <a:r>
              <a:rPr lang="ru-RU" sz="1600" dirty="0" smtClean="0"/>
              <a:t>оценка </a:t>
            </a:r>
            <a:r>
              <a:rPr lang="ru-RU" sz="1600" dirty="0"/>
              <a:t>возможности позиционирования оптических приборов </a:t>
            </a:r>
            <a:r>
              <a:rPr lang="ru-RU" sz="1600" dirty="0" smtClean="0"/>
              <a:t>для определения </a:t>
            </a:r>
            <a:r>
              <a:rPr lang="ru-RU" sz="1600" dirty="0"/>
              <a:t>видимости </a:t>
            </a:r>
            <a:r>
              <a:rPr lang="ru-RU" sz="1600" dirty="0" smtClean="0"/>
              <a:t>объекта защиты, </a:t>
            </a:r>
            <a:r>
              <a:rPr lang="ru-RU" sz="1600" dirty="0"/>
              <a:t>расположенного в условиях некоторой местности или внутри помещения</a:t>
            </a:r>
            <a:r>
              <a:rPr lang="ru-RU" sz="1600" dirty="0" smtClean="0"/>
              <a:t>.</a:t>
            </a:r>
          </a:p>
          <a:p>
            <a:pPr marL="0" indent="0" algn="just">
              <a:buNone/>
            </a:pPr>
            <a:r>
              <a:rPr lang="ru-RU" sz="1600" dirty="0" smtClean="0"/>
              <a:t>Объектом защиты является </a:t>
            </a:r>
            <a:r>
              <a:rPr lang="ru-RU" sz="1600" dirty="0"/>
              <a:t>физическое тело, скрытие </a:t>
            </a:r>
            <a:r>
              <a:rPr lang="ru-RU" sz="1600" dirty="0" smtClean="0"/>
              <a:t>которого необходимо обеспечить.</a:t>
            </a:r>
            <a:endParaRPr lang="ru-RU" sz="1600" dirty="0" smtClean="0"/>
          </a:p>
          <a:p>
            <a:pPr marL="0" indent="0" algn="just">
              <a:buNone/>
            </a:pPr>
            <a:r>
              <a:rPr lang="ru-RU" sz="1600" b="1" dirty="0" smtClean="0"/>
              <a:t>Задачи:</a:t>
            </a:r>
          </a:p>
          <a:p>
            <a:pPr marL="0" lvl="0" indent="-144000">
              <a:buFontTx/>
              <a:buChar char="-"/>
            </a:pPr>
            <a:r>
              <a:rPr lang="ru-RU" sz="1600" dirty="0"/>
              <a:t>создание алгоритма расчёта зон видимости защищаемого объекта;</a:t>
            </a:r>
          </a:p>
          <a:p>
            <a:pPr marL="0" lvl="0" indent="-144000">
              <a:buFontTx/>
              <a:buChar char="-"/>
            </a:pPr>
            <a:r>
              <a:rPr lang="ru-RU" sz="1600" dirty="0"/>
              <a:t>оптимизация алгоритма расчёта зон видимости, для использования в виде программы;</a:t>
            </a:r>
          </a:p>
          <a:p>
            <a:pPr marL="0" lvl="0" indent="-144000">
              <a:buFontTx/>
              <a:buChar char="-"/>
            </a:pPr>
            <a:r>
              <a:rPr lang="ru-RU" sz="1600" dirty="0"/>
              <a:t>определение структуры и требуемых компонентов программы расчёта зон видимости;</a:t>
            </a:r>
          </a:p>
          <a:p>
            <a:pPr marL="0" lvl="0" indent="-144000">
              <a:buFontTx/>
              <a:buChar char="-"/>
            </a:pPr>
            <a:r>
              <a:rPr lang="ru-RU" sz="1600" dirty="0"/>
              <a:t>определение средств разработки программы;</a:t>
            </a:r>
          </a:p>
          <a:p>
            <a:pPr marL="0" lvl="0" indent="-144000">
              <a:buFontTx/>
              <a:buChar char="-"/>
            </a:pPr>
            <a:r>
              <a:rPr lang="ru-RU" sz="1600" dirty="0"/>
              <a:t>написание программы;</a:t>
            </a:r>
          </a:p>
          <a:p>
            <a:pPr marL="0" lvl="0" indent="-144000">
              <a:buFontTx/>
              <a:buChar char="-"/>
            </a:pPr>
            <a:r>
              <a:rPr lang="ru-RU" sz="1600" dirty="0" smtClean="0"/>
              <a:t>тестирование программы и анализ полученных результатов.</a:t>
            </a:r>
          </a:p>
          <a:p>
            <a:pPr marL="0" lvl="0" indent="0">
              <a:buNone/>
            </a:pPr>
            <a:r>
              <a:rPr lang="ru-RU" sz="1600" b="1" dirty="0" smtClean="0"/>
              <a:t>Актуальность:</a:t>
            </a:r>
            <a:endParaRPr lang="ru-RU" sz="1600" b="1" dirty="0"/>
          </a:p>
          <a:p>
            <a:pPr marL="142875" indent="-142875">
              <a:buFontTx/>
              <a:buChar char="-"/>
            </a:pPr>
            <a:r>
              <a:rPr lang="ru-RU" sz="1600" dirty="0" smtClean="0"/>
              <a:t>необходимость обеспечивать скрытие объекта на местности для исключения определения его визуальных характеристик;</a:t>
            </a:r>
          </a:p>
          <a:p>
            <a:pPr marL="142875" indent="-142875">
              <a:buFontTx/>
              <a:buChar char="-"/>
            </a:pPr>
            <a:r>
              <a:rPr lang="ru-RU" sz="1600" dirty="0" smtClean="0"/>
              <a:t>недоступность существующих систем для широкого круга пользователей;</a:t>
            </a:r>
          </a:p>
          <a:p>
            <a:pPr marL="142875" indent="-142875">
              <a:buFontTx/>
              <a:buChar char="-"/>
            </a:pPr>
            <a:r>
              <a:rPr lang="ru-RU" sz="1600" dirty="0" smtClean="0"/>
              <a:t>необходимость в специальной подготовке пользователей для оперирования существующими аналогами;</a:t>
            </a:r>
          </a:p>
          <a:p>
            <a:pPr marL="142875" indent="-142875">
              <a:buFontTx/>
              <a:buChar char="-"/>
            </a:pPr>
            <a:r>
              <a:rPr lang="ru-RU" sz="1600" dirty="0" smtClean="0"/>
              <a:t>необходимость моделирования несуществующей местности;</a:t>
            </a:r>
          </a:p>
          <a:p>
            <a:pPr marL="142875" indent="-142875">
              <a:buFontTx/>
              <a:buChar char="-"/>
            </a:pPr>
            <a:r>
              <a:rPr lang="ru-RU" sz="1600" dirty="0" smtClean="0"/>
              <a:t>необходимость определения визуальной доступности объекта, находящегося внутри помещения.</a:t>
            </a:r>
            <a:endParaRPr lang="ru-RU" sz="16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737600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3053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7195127" cy="1371600"/>
          </a:xfrm>
        </p:spPr>
        <p:txBody>
          <a:bodyPr/>
          <a:lstStyle/>
          <a:p>
            <a:r>
              <a:rPr lang="ru-RU" b="1" dirty="0" smtClean="0"/>
              <a:t>Описание математической модели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600" y="1981200"/>
            <a:ext cx="6954981" cy="3886200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ru-RU" sz="1800" dirty="0" smtClean="0"/>
              <a:t>	</a:t>
            </a:r>
            <a:r>
              <a:rPr lang="ru-RU" sz="2400" dirty="0" smtClean="0"/>
              <a:t>Основой </a:t>
            </a:r>
            <a:r>
              <a:rPr lang="ru-RU" sz="2400" dirty="0"/>
              <a:t>разработанной модели является принцип распространения световых волн в пространстве</a:t>
            </a:r>
            <a:r>
              <a:rPr lang="ru-RU" sz="2400" dirty="0" smtClean="0"/>
              <a:t>.</a:t>
            </a:r>
          </a:p>
          <a:p>
            <a:pPr marL="0" indent="0" algn="just">
              <a:buNone/>
            </a:pPr>
            <a:endParaRPr lang="ru-RU" sz="2400" dirty="0"/>
          </a:p>
          <a:p>
            <a:pPr marL="0" indent="0" algn="just">
              <a:buNone/>
            </a:pPr>
            <a:r>
              <a:rPr lang="ru-RU" sz="2400" dirty="0" smtClean="0"/>
              <a:t>	Источником исходных данных для расчёта является карта высот с указанием расположения на ней объекта защиты.</a:t>
            </a:r>
          </a:p>
          <a:p>
            <a:pPr marL="0" indent="0" algn="just">
              <a:buNone/>
            </a:pPr>
            <a:endParaRPr lang="ru-RU" sz="2400" dirty="0" smtClean="0"/>
          </a:p>
          <a:p>
            <a:pPr marL="0" indent="0" algn="just">
              <a:buNone/>
            </a:pPr>
            <a:r>
              <a:rPr lang="ru-RU" sz="2400" dirty="0" smtClean="0"/>
              <a:t>	Алгоритм работы состоит в том, чтобы представить объект защиты в виде источника лучей, которые обрываются, встречая на своём пути препятствие.</a:t>
            </a:r>
          </a:p>
          <a:p>
            <a:pPr marL="0" indent="0" algn="just">
              <a:buNone/>
            </a:pPr>
            <a:endParaRPr lang="ru-RU" sz="2400" dirty="0" smtClean="0"/>
          </a:p>
          <a:p>
            <a:pPr marL="0" indent="0" algn="just">
              <a:buNone/>
            </a:pPr>
            <a:r>
              <a:rPr lang="ru-RU" sz="2400" dirty="0"/>
              <a:t>	</a:t>
            </a:r>
            <a:r>
              <a:rPr lang="ru-RU" sz="2400" dirty="0" smtClean="0"/>
              <a:t>В дальнейшем полученный массив лучей интерпретируется в качестве зон видимости объекта защиты.</a:t>
            </a:r>
            <a:endParaRPr lang="ru-RU" sz="2400" dirty="0"/>
          </a:p>
          <a:p>
            <a:pPr marL="0" indent="0" algn="just">
              <a:buNone/>
            </a:pPr>
            <a:endParaRPr lang="ru-RU" sz="32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868229" y="0"/>
            <a:ext cx="2714171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3</a:t>
            </a:fld>
            <a:endParaRPr lang="ru-RU" dirty="0"/>
          </a:p>
        </p:txBody>
      </p:sp>
      <p:pic>
        <p:nvPicPr>
          <p:cNvPr id="6" name="Рисунок 5" descr="C:\Users\boris\OneDrive\Документы\2016-2017\Диплом\Схемы\Схема алгоритма обхода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783" y="607956"/>
            <a:ext cx="3081802" cy="57410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4711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Расчёт пересечений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609600" y="1828801"/>
                <a:ext cx="10972800" cy="4684142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ru-RU" sz="3200" dirty="0" smtClean="0"/>
                  <a:t>	Для расчёта факта пересечения объекта лучом используются данные, получаемые из карты высот.</a:t>
                </a:r>
              </a:p>
              <a:p>
                <a:pPr marL="0" indent="0" algn="just">
                  <a:buNone/>
                </a:pPr>
                <a:r>
                  <a:rPr lang="ru-RU" dirty="0" smtClean="0"/>
                  <a:t>Расчёт производится за счёт сравнения высоты текущей точки на луче с высотой соответствующей по координатам точки карты высот.</a:t>
                </a:r>
              </a:p>
              <a:p>
                <a:pPr marL="0" indent="0" algn="just">
                  <a:buNone/>
                </a:pPr>
                <a:r>
                  <a:rPr lang="ru-RU" sz="3200" dirty="0" smtClean="0"/>
                  <a:t>Для расчёта высоты точки на луче используется формула:</a:t>
                </a:r>
              </a:p>
              <a:p>
                <a:pPr marL="0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ru-RU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u-RU" i="1">
                          <a:latin typeface="Cambria Math" panose="02040503050406030204" pitchFamily="18" charset="0"/>
                        </a:rPr>
                        <m:t>𝑑𝑆𝑖𝑛</m:t>
                      </m:r>
                      <m:r>
                        <a:rPr lang="ru-RU" i="1">
                          <a:latin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sz="3200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" y="1828801"/>
                <a:ext cx="10972800" cy="4684142"/>
              </a:xfrm>
              <a:blipFill>
                <a:blip r:embed="rId2"/>
                <a:stretch>
                  <a:fillRect l="-1389" t="-1693" r="-138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737600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4227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Ограничение видимости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609600" y="1981200"/>
                <a:ext cx="5357091" cy="3886200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 algn="just">
                  <a:buNone/>
                </a:pPr>
                <a:r>
                  <a:rPr lang="ru-RU" sz="3200" dirty="0" smtClean="0"/>
                  <a:t>	В разработанном алгоритме используется ограничение предельного расстояния расчёта.</a:t>
                </a:r>
              </a:p>
              <a:p>
                <a:pPr marL="0" indent="0" algn="just">
                  <a:buNone/>
                </a:pPr>
                <a:r>
                  <a:rPr lang="ru-RU" dirty="0"/>
                  <a:t>	</a:t>
                </a:r>
                <a:r>
                  <a:rPr lang="ru-RU" dirty="0" smtClean="0"/>
                  <a:t>Расстояние может быть ограничено как размером введённой карты, так и расстоянием до горизонта, рассчитываемым по формуле:</a:t>
                </a:r>
              </a:p>
              <a:p>
                <a:pPr marL="0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/>
                        <m:t>𝑑</m:t>
                      </m:r>
                      <m:r>
                        <a:rPr lang="ru-RU" i="1"/>
                        <m:t>= </m:t>
                      </m:r>
                      <m:rad>
                        <m:radPr>
                          <m:degHide m:val="on"/>
                          <m:ctrlPr>
                            <a:rPr lang="ru-RU" i="1"/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ru-RU" i="1"/>
                              </m:ctrlPr>
                            </m:sSupPr>
                            <m:e>
                              <m:r>
                                <a:rPr lang="ru-RU" i="1"/>
                                <m:t>(</m:t>
                              </m:r>
                              <m:r>
                                <a:rPr lang="ru-RU" i="1"/>
                                <m:t>𝑅</m:t>
                              </m:r>
                              <m:r>
                                <a:rPr lang="ru-RU" i="1"/>
                                <m:t>+</m:t>
                              </m:r>
                              <m:r>
                                <a:rPr lang="ru-RU" i="1"/>
                                <m:t>h</m:t>
                              </m:r>
                              <m:r>
                                <a:rPr lang="ru-RU" i="1"/>
                                <m:t>)</m:t>
                              </m:r>
                            </m:e>
                            <m:sup>
                              <m:r>
                                <a:rPr lang="ru-RU" i="1"/>
                                <m:t>2</m:t>
                              </m:r>
                            </m:sup>
                          </m:sSup>
                          <m:r>
                            <a:rPr lang="ru-RU" i="1"/>
                            <m:t>− </m:t>
                          </m:r>
                          <m:sSup>
                            <m:sSupPr>
                              <m:ctrlPr>
                                <a:rPr lang="ru-RU" i="1"/>
                              </m:ctrlPr>
                            </m:sSupPr>
                            <m:e>
                              <m:r>
                                <a:rPr lang="ru-RU" i="1"/>
                                <m:t>𝑅</m:t>
                              </m:r>
                            </m:e>
                            <m:sup>
                              <m:r>
                                <a:rPr lang="ru-RU" i="1"/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ru-RU" sz="3200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" y="1981200"/>
                <a:ext cx="5357091" cy="3886200"/>
              </a:xfrm>
              <a:blipFill>
                <a:blip r:embed="rId2"/>
                <a:stretch>
                  <a:fillRect l="-1820" t="-3135" r="-182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737600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5</a:t>
            </a:fld>
            <a:endParaRPr lang="ru-RU" dirty="0"/>
          </a:p>
        </p:txBody>
      </p:sp>
      <p:pic>
        <p:nvPicPr>
          <p:cNvPr id="5" name="Рисунок 4" descr="File:GeometricDistanceToHorizon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334" y="1754995"/>
            <a:ext cx="5491676" cy="38330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5823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Системы поддержки принятия решений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 smtClean="0"/>
              <a:t>Система </a:t>
            </a:r>
            <a:r>
              <a:rPr lang="ru-RU" dirty="0"/>
              <a:t>поддержки принятия решений – это автоматизированная система, создаваемая для помощи пользователю, принимающему решение в сложных многокритериальных условиях, для обеспечения полного и объективного анализа предметной деятельности.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737600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2495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Средства разработки</a:t>
            </a:r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1"/>
          </p:nvPr>
        </p:nvSpPr>
        <p:spPr>
          <a:xfrm>
            <a:off x="8737600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1028" name="Picture 4" descr="Картинки по запросу SQLit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931" y="4093220"/>
            <a:ext cx="3433014" cy="1627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Картинки по запросу Qt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894" y="3861777"/>
            <a:ext cx="2850965" cy="2090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79894" y="1597141"/>
            <a:ext cx="107025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Для разработки программы использовались следующие средства:</a:t>
            </a:r>
          </a:p>
          <a:p>
            <a:pPr indent="-144000">
              <a:buFont typeface="Arial" panose="020B0604020202020204" pitchFamily="34" charset="0"/>
              <a:buChar char="-"/>
            </a:pPr>
            <a:r>
              <a:rPr lang="ru-RU" sz="2400" dirty="0" smtClean="0"/>
              <a:t>Язык программирования С++;</a:t>
            </a:r>
          </a:p>
          <a:p>
            <a:pPr indent="-144000">
              <a:buFont typeface="Arial" panose="020B0604020202020204" pitchFamily="34" charset="0"/>
              <a:buChar char="-"/>
            </a:pPr>
            <a:r>
              <a:rPr lang="ru-RU" sz="2400" dirty="0" smtClean="0"/>
              <a:t>Интегрированная среда программирования </a:t>
            </a:r>
            <a:r>
              <a:rPr lang="en-US" sz="2400" dirty="0" err="1" smtClean="0"/>
              <a:t>QtCreator</a:t>
            </a:r>
            <a:r>
              <a:rPr lang="en-US" sz="2400" dirty="0" smtClean="0"/>
              <a:t>:</a:t>
            </a:r>
          </a:p>
          <a:p>
            <a:pPr indent="-144000">
              <a:buFont typeface="Arial" panose="020B0604020202020204" pitchFamily="34" charset="0"/>
              <a:buChar char="-"/>
            </a:pPr>
            <a:r>
              <a:rPr lang="ru-RU" sz="2400" dirty="0" smtClean="0"/>
              <a:t>СУБД </a:t>
            </a:r>
            <a:r>
              <a:rPr lang="en-US" sz="2400" dirty="0" smtClean="0"/>
              <a:t>SQLite</a:t>
            </a:r>
            <a:r>
              <a:rPr lang="ru-RU" sz="2400" dirty="0" smtClean="0"/>
              <a:t>;</a:t>
            </a:r>
            <a:endParaRPr lang="en-US" sz="2400" dirty="0" smtClean="0"/>
          </a:p>
          <a:p>
            <a:pPr indent="-144000">
              <a:buFont typeface="Arial" panose="020B0604020202020204" pitchFamily="34" charset="0"/>
              <a:buChar char="-"/>
            </a:pPr>
            <a:r>
              <a:rPr lang="ru-RU" sz="2400" dirty="0" smtClean="0"/>
              <a:t>Графическое средство управления базами данных </a:t>
            </a:r>
            <a:r>
              <a:rPr lang="en-US" sz="2400" dirty="0" err="1" smtClean="0"/>
              <a:t>Navicat</a:t>
            </a:r>
            <a:r>
              <a:rPr lang="en-US" sz="2400" dirty="0" smtClean="0"/>
              <a:t> </a:t>
            </a:r>
            <a:r>
              <a:rPr lang="en-US" sz="2400" dirty="0" smtClean="0"/>
              <a:t>Premium</a:t>
            </a:r>
            <a:r>
              <a:rPr lang="ru-RU" sz="2400" dirty="0" smtClean="0"/>
              <a:t>.</a:t>
            </a:r>
            <a:endParaRPr lang="ru-RU" sz="2400" dirty="0"/>
          </a:p>
        </p:txBody>
      </p:sp>
      <p:pic>
        <p:nvPicPr>
          <p:cNvPr id="1026" name="Picture 2" descr="Картинки по запросу navicat premi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3390" y="3583125"/>
            <a:ext cx="2648010" cy="2648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6897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Структура программы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600" y="1647645"/>
            <a:ext cx="10972800" cy="45461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	</a:t>
            </a:r>
            <a:r>
              <a:rPr lang="ru-RU" dirty="0" smtClean="0"/>
              <a:t>Программа </a:t>
            </a:r>
            <a:r>
              <a:rPr lang="ru-RU" dirty="0"/>
              <a:t>представлена в виде </a:t>
            </a:r>
            <a:r>
              <a:rPr lang="ru-RU" dirty="0" smtClean="0"/>
              <a:t>четырёх </a:t>
            </a:r>
            <a:r>
              <a:rPr lang="ru-RU" dirty="0"/>
              <a:t>основных модулей, каждый из которых реализует свою часть функций</a:t>
            </a:r>
            <a:r>
              <a:rPr lang="ru-RU" dirty="0" smtClean="0"/>
              <a:t>:</a:t>
            </a:r>
            <a:endParaRPr lang="en-US" dirty="0" smtClean="0"/>
          </a:p>
          <a:p>
            <a:pPr marL="0" indent="0">
              <a:buNone/>
            </a:pPr>
            <a:endParaRPr lang="ru-RU" dirty="0"/>
          </a:p>
          <a:p>
            <a:pPr marL="0" lvl="0" indent="-144000">
              <a:buFontTx/>
              <a:buChar char="-"/>
            </a:pPr>
            <a:r>
              <a:rPr lang="ru-RU" dirty="0" smtClean="0"/>
              <a:t>интерфейс ввода данных;</a:t>
            </a:r>
          </a:p>
          <a:p>
            <a:pPr marL="0" lvl="0" indent="-144000">
              <a:buFontTx/>
              <a:buChar char="-"/>
            </a:pPr>
            <a:r>
              <a:rPr lang="ru-RU" dirty="0" smtClean="0"/>
              <a:t>модуль расчёта зон видимости;</a:t>
            </a:r>
          </a:p>
          <a:p>
            <a:pPr marL="0" lvl="0" indent="-144000">
              <a:buFontTx/>
              <a:buChar char="-"/>
            </a:pPr>
            <a:r>
              <a:rPr lang="ru-RU" dirty="0" smtClean="0"/>
              <a:t>окно вывода отчёта;</a:t>
            </a:r>
          </a:p>
          <a:p>
            <a:pPr marL="0" lvl="0" indent="-144000">
              <a:buFontTx/>
              <a:buChar char="-"/>
            </a:pPr>
            <a:r>
              <a:rPr lang="ru-RU" dirty="0" smtClean="0"/>
              <a:t>окно визуализации ландшафта.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737600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4714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Ввод данных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>
          <a:xfrm>
            <a:off x="8737600" y="0"/>
            <a:ext cx="2844800" cy="457200"/>
          </a:xfrm>
        </p:spPr>
        <p:txBody>
          <a:bodyPr/>
          <a:lstStyle/>
          <a:p>
            <a:fld id="{5EB1B9AC-DA00-43DE-BC19-44A89BB9D86E}" type="slidenum">
              <a:rPr lang="ru-RU" smtClean="0"/>
              <a:t>9</a:t>
            </a:fld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054" y="1291288"/>
            <a:ext cx="4558000" cy="501433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058" y="1925702"/>
            <a:ext cx="4112650" cy="411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660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1">
  <a:themeElements>
    <a:clrScheme name="Пиксел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Пиксел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Пиксел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Пиксел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Пиксел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Пиксел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Пиксел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Пиксел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Пиксел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Пиксел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Пиксел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Пиксел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Пиксел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Пиксел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Тема1" id="{1FA3104A-2E59-44E9-873F-6E9E92996C0F}" vid="{DA539C8F-7707-40FD-A47A-EF0ED579EBE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Тема1</Template>
  <TotalTime>496</TotalTime>
  <Words>327</Words>
  <Application>Microsoft Office PowerPoint</Application>
  <PresentationFormat>Широкоэкранный</PresentationFormat>
  <Paragraphs>101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Arial</vt:lpstr>
      <vt:lpstr>Arial Black</vt:lpstr>
      <vt:lpstr>Calibri</vt:lpstr>
      <vt:lpstr>Cambria Math</vt:lpstr>
      <vt:lpstr>Times New Roman</vt:lpstr>
      <vt:lpstr>Wingdings</vt:lpstr>
      <vt:lpstr>Тема1</vt:lpstr>
      <vt:lpstr>Презентация PowerPoint</vt:lpstr>
      <vt:lpstr>Цель, задачи и актуальность</vt:lpstr>
      <vt:lpstr>Описание математической модели</vt:lpstr>
      <vt:lpstr>Расчёт пересечений</vt:lpstr>
      <vt:lpstr>Ограничение видимости</vt:lpstr>
      <vt:lpstr>Системы поддержки принятия решений</vt:lpstr>
      <vt:lpstr>Средства разработки</vt:lpstr>
      <vt:lpstr>Структура программы</vt:lpstr>
      <vt:lpstr>Ввод данных</vt:lpstr>
      <vt:lpstr>Визуализация пространства</vt:lpstr>
      <vt:lpstr>Трёхмерное моделирование</vt:lpstr>
      <vt:lpstr>Вывод отчёта</vt:lpstr>
      <vt:lpstr>Перспективы разработки</vt:lpstr>
      <vt:lpstr>Апробация</vt:lpstr>
      <vt:lpstr>Выводы</vt:lpstr>
      <vt:lpstr>Презентация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Владимир Борисов</dc:creator>
  <cp:lastModifiedBy>Владимир Борисов</cp:lastModifiedBy>
  <cp:revision>41</cp:revision>
  <dcterms:created xsi:type="dcterms:W3CDTF">2017-03-18T06:08:21Z</dcterms:created>
  <dcterms:modified xsi:type="dcterms:W3CDTF">2017-06-18T21:08:52Z</dcterms:modified>
</cp:coreProperties>
</file>

<file path=docProps/thumbnail.jpeg>
</file>